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1"/>
  </p:notesMasterIdLst>
  <p:sldIdLst>
    <p:sldId id="256" r:id="rId2"/>
    <p:sldId id="257" r:id="rId3"/>
    <p:sldId id="258" r:id="rId4"/>
    <p:sldId id="259" r:id="rId5"/>
    <p:sldId id="260" r:id="rId6"/>
    <p:sldId id="261" r:id="rId7"/>
    <p:sldId id="306" r:id="rId8"/>
    <p:sldId id="305"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4" r:id="rId44"/>
    <p:sldId id="263" r:id="rId45"/>
    <p:sldId id="298" r:id="rId46"/>
    <p:sldId id="299" r:id="rId47"/>
    <p:sldId id="300" r:id="rId48"/>
    <p:sldId id="301" r:id="rId49"/>
    <p:sldId id="30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304"/>
            <p14:sldId id="263"/>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87431" autoAdjust="0"/>
  </p:normalViewPr>
  <p:slideViewPr>
    <p:cSldViewPr snapToGrid="0">
      <p:cViewPr varScale="1">
        <p:scale>
          <a:sx n="91" d="100"/>
          <a:sy n="91" d="100"/>
        </p:scale>
        <p:origin x="216" y="576"/>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21.png"/></Relationships>
</file>

<file path=ppt/diagrams/_rels/data11.xml.rels><?xml version="1.0" encoding="UTF-8" standalone="yes"?>
<Relationships xmlns="http://schemas.openxmlformats.org/package/2006/relationships"><Relationship Id="rId1" Type="http://schemas.openxmlformats.org/officeDocument/2006/relationships/image" Target="../media/image22.png"/></Relationships>
</file>

<file path=ppt/diagrams/_rels/data12.xml.rels><?xml version="1.0" encoding="UTF-8" standalone="yes"?>
<Relationships xmlns="http://schemas.openxmlformats.org/package/2006/relationships"><Relationship Id="rId1" Type="http://schemas.openxmlformats.org/officeDocument/2006/relationships/image" Target="../media/image23.png"/></Relationships>
</file>

<file path=ppt/diagrams/_rels/data13.xml.rels><?xml version="1.0" encoding="UTF-8" standalone="yes"?>
<Relationships xmlns="http://schemas.openxmlformats.org/package/2006/relationships"><Relationship Id="rId1" Type="http://schemas.openxmlformats.org/officeDocument/2006/relationships/image" Target="../media/image24.png"/></Relationships>
</file>

<file path=ppt/diagrams/_rels/data14.xml.rels><?xml version="1.0" encoding="UTF-8" standalone="yes"?>
<Relationships xmlns="http://schemas.openxmlformats.org/package/2006/relationships"><Relationship Id="rId1" Type="http://schemas.openxmlformats.org/officeDocument/2006/relationships/image" Target="../media/image25.png"/></Relationships>
</file>

<file path=ppt/diagrams/_rels/data15.xml.rels><?xml version="1.0" encoding="UTF-8" standalone="yes"?>
<Relationships xmlns="http://schemas.openxmlformats.org/package/2006/relationships"><Relationship Id="rId1" Type="http://schemas.openxmlformats.org/officeDocument/2006/relationships/image" Target="../media/image26.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ata8.xml.rels><?xml version="1.0" encoding="UTF-8" standalone="yes"?>
<Relationships xmlns="http://schemas.openxmlformats.org/package/2006/relationships"><Relationship Id="rId1" Type="http://schemas.openxmlformats.org/officeDocument/2006/relationships/image" Target="../media/image19.JPG"/></Relationships>
</file>

<file path=ppt/diagrams/_rels/data9.xml.rels><?xml version="1.0" encoding="UTF-8" standalone="yes"?>
<Relationships xmlns="http://schemas.openxmlformats.org/package/2006/relationships"><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2.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4.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9.JPG"/></Relationships>
</file>

<file path=ppt/diagrams/_rels/drawing9.xml.rels><?xml version="1.0" encoding="UTF-8" standalone="yes"?>
<Relationships xmlns="http://schemas.openxmlformats.org/package/2006/relationships"><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t>
        <a:bodyPr/>
        <a:lstStyle/>
        <a:p>
          <a:endParaRPr lang="en-US"/>
        </a:p>
      </dgm:t>
    </dgm:pt>
  </dgm:ptLst>
  <dgm:cxnLst>
    <dgm:cxn modelId="{1DC3FDCB-C0CB-4D87-974B-75EE15C569B5}" srcId="{85332DF3-A144-4FD8-8747-3ED078E7DA79}" destId="{2FB42C0C-F302-4AE6-9FFC-F028B56116E5}" srcOrd="1" destOrd="0" parTransId="{841579B9-4EB8-4630-9BEE-45D93CFAA4F4}" sibTransId="{187534FA-EB8A-4E8B-9377-050A13FE977E}"/>
    <dgm:cxn modelId="{2AE66658-F39B-4873-98EA-AA2E66E28C42}" srcId="{BCD21B67-28C8-4B77-93B8-19406001CCA7}" destId="{85332DF3-A144-4FD8-8747-3ED078E7DA79}" srcOrd="0" destOrd="0" parTransId="{0EFBD035-497F-4D68-B60A-06D868EA12B4}" sibTransId="{8C98D4D4-6294-41C0-82C1-260FDCA776C5}"/>
    <dgm:cxn modelId="{72057618-0FBD-406E-A979-885005B30473}" type="presOf" srcId="{BCD21B67-28C8-4B77-93B8-19406001CCA7}" destId="{F4A37465-6BE0-4AEC-A28C-B7FD60F73F9E}"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A36D7EF-BFA3-4B2E-82CC-988547A3CF92}" type="presOf" srcId="{F08A717B-9249-4AA5-8111-1AF57D9459D1}" destId="{AF8E1E93-1C30-4AD0-B027-109292ADD929}" srcOrd="0" destOrd="1" presId="urn:microsoft.com/office/officeart/2005/8/layout/lProcess2"/>
    <dgm:cxn modelId="{8CCF0009-1642-4D5D-807A-2A1732F39295}" type="presOf" srcId="{2FB42C0C-F302-4AE6-9FFC-F028B56116E5}" destId="{CF3D957E-C3FC-4E81-90C1-A9600F1564A6}" srcOrd="0" destOrd="0" presId="urn:microsoft.com/office/officeart/2005/8/layout/lProcess2"/>
    <dgm:cxn modelId="{635AEE1F-9E75-4169-8D5A-9ECF1B6EBC53}" type="presOf" srcId="{85332DF3-A144-4FD8-8747-3ED078E7DA79}" destId="{CF92B098-B0A4-4866-AD09-45A49E9F8182}" srcOrd="0" destOrd="0"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DD1B19FB-BA8C-49B0-BD57-B5B40022ADD6}" type="presOf" srcId="{E50A5B96-58F2-413F-ADB5-97E1C8155C28}" destId="{9586B809-B42B-459A-89BE-FA8CD96C39A3}" srcOrd="0" destOrd="0" presId="urn:microsoft.com/office/officeart/2005/8/layout/lProcess2"/>
    <dgm:cxn modelId="{93C838D0-D604-4BD8-A8EB-EC13EE034A26}" srcId="{E50A5B96-58F2-413F-ADB5-97E1C8155C28}" destId="{438311CE-090F-4CE8-B673-ACAA674D0A44}" srcOrd="0" destOrd="0" parTransId="{CDA9ABC8-AEF4-4A55-BAC1-2B87F4DEFF7F}" sibTransId="{C73F2D15-E195-4450-B815-3B73893A92F9}"/>
    <dgm:cxn modelId="{BD3A4A33-B449-4F59-8F61-4B9A3D41B359}" type="presOf" srcId="{85332DF3-A144-4FD8-8747-3ED078E7DA79}" destId="{DE700271-1EC9-4A2B-92B0-3D8CCAD516DE}" srcOrd="1"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EA066925-FCE7-4B21-9297-60D6016AEA64}" type="presOf" srcId="{28B4C137-B813-4829-840D-929940129B08}" destId="{81B07E86-1D54-43ED-8951-2E40DFEAD263}" srcOrd="0" destOrd="0" presId="urn:microsoft.com/office/officeart/2005/8/layout/lProcess2"/>
    <dgm:cxn modelId="{030499EB-4749-4B65-9418-B96EF1A9E66C}" srcId="{4CEAAA11-4957-420D-B551-D4EC78DC11C0}" destId="{3A66654F-E54E-4D3F-B8D1-EC80A5BC98C5}" srcOrd="0" destOrd="0" parTransId="{C5154A82-93CF-4A5B-916A-755D7347554E}" sibTransId="{985E6D35-7366-4C6B-9F10-B4075CD4A584}"/>
    <dgm:cxn modelId="{3D65EE19-B045-41A2-98BA-C7B8B7BA938C}" type="presOf" srcId="{4CEAAA11-4957-420D-B551-D4EC78DC11C0}" destId="{07B02947-7FD4-4C31-8B2C-371532304731}" srcOrd="0" destOrd="0"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954476B8-0910-47ED-9BE7-C631EFBB24EA}" type="presOf" srcId="{438311CE-090F-4CE8-B673-ACAA674D0A44}" destId="{9586B809-B42B-459A-89BE-FA8CD96C39A3}" srcOrd="0" destOrd="1" presId="urn:microsoft.com/office/officeart/2005/8/layout/lProcess2"/>
    <dgm:cxn modelId="{16F7814F-B3B7-4BBD-8458-C0D6039D8997}" type="presOf" srcId="{28B4C137-B813-4829-840D-929940129B08}" destId="{049B9DEE-8E4F-481B-A265-E27E1FE0F7C3}" srcOrd="1"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301EDC8B-A337-4A41-8E58-11D1BC0575B3}" type="presOf" srcId="{C4F8B8D8-0809-495A-8581-7640BACD6B7D}" destId="{CF3D957E-C3FC-4E81-90C1-A9600F1564A6}" srcOrd="0" destOrd="2"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C95EB7CC-3323-43E0-95E7-8BE2ACB18E52}" srcId="{28B4C137-B813-4829-840D-929940129B08}" destId="{41EDD33C-0D47-4E09-AEA6-70480894C794}" srcOrd="1" destOrd="0" parTransId="{4C20C9E9-780F-4F7D-830B-E6F5A1F1A951}" sibTransId="{54CAFCEB-7125-45D4-8986-49F3E75B8150}"/>
    <dgm:cxn modelId="{62543A10-6EC0-4D87-81A9-1694AF819330}" srcId="{28B4C137-B813-4829-840D-929940129B08}" destId="{E50A5B96-58F2-413F-ADB5-97E1C8155C28}" srcOrd="0" destOrd="0" parTransId="{AE1A55EF-6A43-4167-82D1-5EFA4F8C9D79}" sibTransId="{818D7F7D-E072-4B9A-8D1C-825D6E84F9E8}"/>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t>
        <a:bodyPr/>
        <a:lstStyle/>
        <a:p>
          <a:endParaRPr lang="en-US"/>
        </a:p>
      </dgm:t>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t>
        <a:bodyPr/>
        <a:lstStyle/>
        <a:p>
          <a:endParaRPr lang="en-US"/>
        </a:p>
      </dgm:t>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1617364-D0D1-4AB6-8195-B49A18CA5745}" type="presOf" srcId="{5854DE06-8DBB-4077-913E-BB4B1D7E1596}" destId="{0A4FF0D7-0FE6-4D18-96B7-C240BA97A265}"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D4C57932-6B6F-4FFA-BBEA-07A3257A335A}" type="presOf" srcId="{F4219508-0D26-40DA-9172-F61CA49F70A4}" destId="{A584E924-578A-4C3E-A2EC-A1FF278F08A6}"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80521D5-4236-4441-BF77-674F8B915373}" type="presOf" srcId="{8AF2ED37-D583-4002-9978-D4CADF25BE57}" destId="{4DE9484B-09FD-451B-8B4E-6F8F5FE99AF7}"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764037-0935-BE48-99F0-B637FB79041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683D569D-0ADD-FE43-9E9A-BDA272198C38}">
      <dgm:prSet phldrT="[Text]"/>
      <dgm:spPr/>
      <dgm:t>
        <a:bodyPr/>
        <a:lstStyle/>
        <a:p>
          <a:r>
            <a:rPr lang="en-US" dirty="0" smtClean="0"/>
            <a:t>Dual 14-bit ADC</a:t>
          </a:r>
          <a:endParaRPr lang="en-US" dirty="0"/>
        </a:p>
      </dgm:t>
    </dgm:pt>
    <dgm:pt modelId="{87908338-4446-2444-8485-A74FC8730D52}" type="parTrans" cxnId="{A9F88DFE-D72E-CD47-B46C-5A5D67F6D6F4}">
      <dgm:prSet/>
      <dgm:spPr/>
      <dgm:t>
        <a:bodyPr/>
        <a:lstStyle/>
        <a:p>
          <a:endParaRPr lang="en-US"/>
        </a:p>
      </dgm:t>
    </dgm:pt>
    <dgm:pt modelId="{3F679B39-2E6C-E34A-BDC2-D6095EE7BB22}" type="sibTrans" cxnId="{A9F88DFE-D72E-CD47-B46C-5A5D67F6D6F4}">
      <dgm:prSet/>
      <dgm:spPr/>
      <dgm:t>
        <a:bodyPr/>
        <a:lstStyle/>
        <a:p>
          <a:endParaRPr lang="en-US"/>
        </a:p>
      </dgm:t>
    </dgm:pt>
    <dgm:pt modelId="{7F86702C-9B96-194B-B763-3EF5ADDD9158}">
      <dgm:prSet phldrT="[Text]"/>
      <dgm:spPr/>
      <dgm:t>
        <a:bodyPr/>
        <a:lstStyle/>
        <a:p>
          <a:r>
            <a:rPr lang="en-US" dirty="0" smtClean="0"/>
            <a:t>25 MHz bandwidth per channel</a:t>
          </a:r>
          <a:endParaRPr lang="en-US" dirty="0"/>
        </a:p>
      </dgm:t>
    </dgm:pt>
    <dgm:pt modelId="{9E900FCA-1612-E140-A1E0-876677BC4415}" type="parTrans" cxnId="{DF09063B-97C7-1947-AA7E-36030B8DD243}">
      <dgm:prSet/>
      <dgm:spPr/>
      <dgm:t>
        <a:bodyPr/>
        <a:lstStyle/>
        <a:p>
          <a:endParaRPr lang="en-US"/>
        </a:p>
      </dgm:t>
    </dgm:pt>
    <dgm:pt modelId="{CC31BBBE-119D-D44A-8378-5EE027B5CDC7}" type="sibTrans" cxnId="{DF09063B-97C7-1947-AA7E-36030B8DD243}">
      <dgm:prSet/>
      <dgm:spPr/>
      <dgm:t>
        <a:bodyPr/>
        <a:lstStyle/>
        <a:p>
          <a:endParaRPr lang="en-US"/>
        </a:p>
      </dgm:t>
    </dgm:pt>
    <dgm:pt modelId="{FC02A4B3-278E-374B-8D17-7666E74C377A}">
      <dgm:prSet phldrT="[Text]"/>
      <dgm:spPr/>
      <dgm:t>
        <a:bodyPr/>
        <a:lstStyle/>
        <a:p>
          <a:r>
            <a:rPr lang="en-US" dirty="0" smtClean="0"/>
            <a:t>Modular daughter-board system</a:t>
          </a:r>
          <a:endParaRPr lang="en-US" dirty="0"/>
        </a:p>
      </dgm:t>
    </dgm:pt>
    <dgm:pt modelId="{1204DEBB-6B82-C54F-BD21-ABC1FBBE786A}" type="parTrans" cxnId="{D1101CFE-DBE2-FE40-8B7F-332F1DA92D12}">
      <dgm:prSet/>
      <dgm:spPr/>
      <dgm:t>
        <a:bodyPr/>
        <a:lstStyle/>
        <a:p>
          <a:endParaRPr lang="en-US"/>
        </a:p>
      </dgm:t>
    </dgm:pt>
    <dgm:pt modelId="{10B12F48-FE6D-794D-940D-3D3DFE98EA75}" type="sibTrans" cxnId="{D1101CFE-DBE2-FE40-8B7F-332F1DA92D12}">
      <dgm:prSet/>
      <dgm:spPr/>
      <dgm:t>
        <a:bodyPr/>
        <a:lstStyle/>
        <a:p>
          <a:endParaRPr lang="en-US"/>
        </a:p>
      </dgm:t>
    </dgm:pt>
    <dgm:pt modelId="{A9535922-BE52-C84E-A461-2AE881B22823}" type="pres">
      <dgm:prSet presAssocID="{8D764037-0935-BE48-99F0-B637FB790414}" presName="Name0" presStyleCnt="0">
        <dgm:presLayoutVars>
          <dgm:dir/>
          <dgm:animLvl val="lvl"/>
          <dgm:resizeHandles/>
        </dgm:presLayoutVars>
      </dgm:prSet>
      <dgm:spPr/>
    </dgm:pt>
    <dgm:pt modelId="{0A07F8BE-DE77-D749-BA27-DB30B920E100}" type="pres">
      <dgm:prSet presAssocID="{683D569D-0ADD-FE43-9E9A-BDA272198C38}" presName="linNode" presStyleCnt="0"/>
      <dgm:spPr/>
    </dgm:pt>
    <dgm:pt modelId="{1B4A7AC0-9AFE-DC4E-AAA2-B025DDC78A34}" type="pres">
      <dgm:prSet presAssocID="{683D569D-0ADD-FE43-9E9A-BDA272198C38}" presName="parentShp" presStyleLbl="node1" presStyleIdx="0" presStyleCnt="3">
        <dgm:presLayoutVars>
          <dgm:bulletEnabled val="1"/>
        </dgm:presLayoutVars>
      </dgm:prSet>
      <dgm:spPr/>
    </dgm:pt>
    <dgm:pt modelId="{FF0A29BA-C2E7-AA4A-8B0C-6571E31E24C1}" type="pres">
      <dgm:prSet presAssocID="{683D569D-0ADD-FE43-9E9A-BDA272198C38}" presName="childShp" presStyleLbl="bgAccFollowNode1" presStyleIdx="0" presStyleCnt="3">
        <dgm:presLayoutVars>
          <dgm:bulletEnabled val="1"/>
        </dgm:presLayoutVars>
      </dgm:prSet>
      <dgm:spPr/>
      <dgm:t>
        <a:bodyPr/>
        <a:lstStyle/>
        <a:p>
          <a:endParaRPr lang="en-US"/>
        </a:p>
      </dgm:t>
    </dgm:pt>
    <dgm:pt modelId="{3C3A1CAE-066F-FE49-B9CC-3C8F787485E4}" type="pres">
      <dgm:prSet presAssocID="{3F679B39-2E6C-E34A-BDC2-D6095EE7BB22}" presName="spacing" presStyleCnt="0"/>
      <dgm:spPr/>
    </dgm:pt>
    <dgm:pt modelId="{2B8992B5-2F1D-8D47-B8D4-6CEF1D53D2F6}" type="pres">
      <dgm:prSet presAssocID="{7F86702C-9B96-194B-B763-3EF5ADDD9158}" presName="linNode" presStyleCnt="0"/>
      <dgm:spPr/>
    </dgm:pt>
    <dgm:pt modelId="{62287B1A-288E-F548-B660-6F0DEAF9F1D5}" type="pres">
      <dgm:prSet presAssocID="{7F86702C-9B96-194B-B763-3EF5ADDD9158}" presName="parentShp" presStyleLbl="node1" presStyleIdx="1" presStyleCnt="3">
        <dgm:presLayoutVars>
          <dgm:bulletEnabled val="1"/>
        </dgm:presLayoutVars>
      </dgm:prSet>
      <dgm:spPr/>
    </dgm:pt>
    <dgm:pt modelId="{0A913507-754C-F748-901F-7158062E8ACA}" type="pres">
      <dgm:prSet presAssocID="{7F86702C-9B96-194B-B763-3EF5ADDD9158}" presName="childShp" presStyleLbl="bgAccFollowNode1" presStyleIdx="1" presStyleCnt="3">
        <dgm:presLayoutVars>
          <dgm:bulletEnabled val="1"/>
        </dgm:presLayoutVars>
      </dgm:prSet>
      <dgm:spPr/>
    </dgm:pt>
    <dgm:pt modelId="{BE7D6479-760D-004C-94E1-4B98597541C2}" type="pres">
      <dgm:prSet presAssocID="{CC31BBBE-119D-D44A-8378-5EE027B5CDC7}" presName="spacing" presStyleCnt="0"/>
      <dgm:spPr/>
    </dgm:pt>
    <dgm:pt modelId="{372C2090-7F39-9241-8B66-269E4C1AF0B3}" type="pres">
      <dgm:prSet presAssocID="{FC02A4B3-278E-374B-8D17-7666E74C377A}" presName="linNode" presStyleCnt="0"/>
      <dgm:spPr/>
    </dgm:pt>
    <dgm:pt modelId="{DEF2FDB4-A9A4-414A-85CD-2AEBEAF4B3CF}" type="pres">
      <dgm:prSet presAssocID="{FC02A4B3-278E-374B-8D17-7666E74C377A}" presName="parentShp" presStyleLbl="node1" presStyleIdx="2" presStyleCnt="3">
        <dgm:presLayoutVars>
          <dgm:bulletEnabled val="1"/>
        </dgm:presLayoutVars>
      </dgm:prSet>
      <dgm:spPr/>
    </dgm:pt>
    <dgm:pt modelId="{E59227CE-0E11-834D-B6A1-2B1B8D649595}" type="pres">
      <dgm:prSet presAssocID="{FC02A4B3-278E-374B-8D17-7666E74C377A}" presName="childShp" presStyleLbl="bgAccFollowNode1" presStyleIdx="2" presStyleCnt="3">
        <dgm:presLayoutVars>
          <dgm:bulletEnabled val="1"/>
        </dgm:presLayoutVars>
      </dgm:prSet>
      <dgm:spPr/>
      <dgm:t>
        <a:bodyPr/>
        <a:lstStyle/>
        <a:p>
          <a:endParaRPr lang="en-US"/>
        </a:p>
      </dgm:t>
    </dgm:pt>
  </dgm:ptLst>
  <dgm:cxnLst>
    <dgm:cxn modelId="{BF0B3E94-434C-BA4E-A455-C48ED841B940}" type="presOf" srcId="{FC02A4B3-278E-374B-8D17-7666E74C377A}" destId="{DEF2FDB4-A9A4-414A-85CD-2AEBEAF4B3CF}" srcOrd="0" destOrd="0" presId="urn:microsoft.com/office/officeart/2005/8/layout/vList6"/>
    <dgm:cxn modelId="{20F959C3-1FDB-374C-BB24-745B3265DCB9}" type="presOf" srcId="{7F86702C-9B96-194B-B763-3EF5ADDD9158}" destId="{62287B1A-288E-F548-B660-6F0DEAF9F1D5}" srcOrd="0" destOrd="0" presId="urn:microsoft.com/office/officeart/2005/8/layout/vList6"/>
    <dgm:cxn modelId="{D1101CFE-DBE2-FE40-8B7F-332F1DA92D12}" srcId="{8D764037-0935-BE48-99F0-B637FB790414}" destId="{FC02A4B3-278E-374B-8D17-7666E74C377A}" srcOrd="2" destOrd="0" parTransId="{1204DEBB-6B82-C54F-BD21-ABC1FBBE786A}" sibTransId="{10B12F48-FE6D-794D-940D-3D3DFE98EA75}"/>
    <dgm:cxn modelId="{D9FDC4B9-A0CB-544C-8DE4-3082FCBEA4E2}" type="presOf" srcId="{8D764037-0935-BE48-99F0-B637FB790414}" destId="{A9535922-BE52-C84E-A461-2AE881B22823}" srcOrd="0" destOrd="0" presId="urn:microsoft.com/office/officeart/2005/8/layout/vList6"/>
    <dgm:cxn modelId="{BCF3B48E-7BD7-EC44-AEB2-9A018A9FE8F0}" type="presOf" srcId="{683D569D-0ADD-FE43-9E9A-BDA272198C38}" destId="{1B4A7AC0-9AFE-DC4E-AAA2-B025DDC78A34}" srcOrd="0" destOrd="0" presId="urn:microsoft.com/office/officeart/2005/8/layout/vList6"/>
    <dgm:cxn modelId="{DF09063B-97C7-1947-AA7E-36030B8DD243}" srcId="{8D764037-0935-BE48-99F0-B637FB790414}" destId="{7F86702C-9B96-194B-B763-3EF5ADDD9158}" srcOrd="1" destOrd="0" parTransId="{9E900FCA-1612-E140-A1E0-876677BC4415}" sibTransId="{CC31BBBE-119D-D44A-8378-5EE027B5CDC7}"/>
    <dgm:cxn modelId="{A9F88DFE-D72E-CD47-B46C-5A5D67F6D6F4}" srcId="{8D764037-0935-BE48-99F0-B637FB790414}" destId="{683D569D-0ADD-FE43-9E9A-BDA272198C38}" srcOrd="0" destOrd="0" parTransId="{87908338-4446-2444-8485-A74FC8730D52}" sibTransId="{3F679B39-2E6C-E34A-BDC2-D6095EE7BB22}"/>
    <dgm:cxn modelId="{C328F24F-E325-E246-9F0E-BAE599F6F8F7}" type="presParOf" srcId="{A9535922-BE52-C84E-A461-2AE881B22823}" destId="{0A07F8BE-DE77-D749-BA27-DB30B920E100}" srcOrd="0" destOrd="0" presId="urn:microsoft.com/office/officeart/2005/8/layout/vList6"/>
    <dgm:cxn modelId="{18EFF277-682F-A044-842F-439ADFEBB250}" type="presParOf" srcId="{0A07F8BE-DE77-D749-BA27-DB30B920E100}" destId="{1B4A7AC0-9AFE-DC4E-AAA2-B025DDC78A34}" srcOrd="0" destOrd="0" presId="urn:microsoft.com/office/officeart/2005/8/layout/vList6"/>
    <dgm:cxn modelId="{ABAC315B-9A71-9741-9F3C-951B91497499}" type="presParOf" srcId="{0A07F8BE-DE77-D749-BA27-DB30B920E100}" destId="{FF0A29BA-C2E7-AA4A-8B0C-6571E31E24C1}" srcOrd="1" destOrd="0" presId="urn:microsoft.com/office/officeart/2005/8/layout/vList6"/>
    <dgm:cxn modelId="{F5CE56F7-9423-0F43-ACA3-5EF1EF00E305}" type="presParOf" srcId="{A9535922-BE52-C84E-A461-2AE881B22823}" destId="{3C3A1CAE-066F-FE49-B9CC-3C8F787485E4}" srcOrd="1" destOrd="0" presId="urn:microsoft.com/office/officeart/2005/8/layout/vList6"/>
    <dgm:cxn modelId="{FD06BB79-E9BE-8C42-A5B4-89467E63B780}" type="presParOf" srcId="{A9535922-BE52-C84E-A461-2AE881B22823}" destId="{2B8992B5-2F1D-8D47-B8D4-6CEF1D53D2F6}" srcOrd="2" destOrd="0" presId="urn:microsoft.com/office/officeart/2005/8/layout/vList6"/>
    <dgm:cxn modelId="{27159090-5881-404F-91FE-C00E874CB10D}" type="presParOf" srcId="{2B8992B5-2F1D-8D47-B8D4-6CEF1D53D2F6}" destId="{62287B1A-288E-F548-B660-6F0DEAF9F1D5}" srcOrd="0" destOrd="0" presId="urn:microsoft.com/office/officeart/2005/8/layout/vList6"/>
    <dgm:cxn modelId="{04BD7666-9192-014C-AA11-B1CE928EBB3D}" type="presParOf" srcId="{2B8992B5-2F1D-8D47-B8D4-6CEF1D53D2F6}" destId="{0A913507-754C-F748-901F-7158062E8ACA}" srcOrd="1" destOrd="0" presId="urn:microsoft.com/office/officeart/2005/8/layout/vList6"/>
    <dgm:cxn modelId="{45D02A12-4401-8B4F-BCB7-599005622AAF}" type="presParOf" srcId="{A9535922-BE52-C84E-A461-2AE881B22823}" destId="{BE7D6479-760D-004C-94E1-4B98597541C2}" srcOrd="3" destOrd="0" presId="urn:microsoft.com/office/officeart/2005/8/layout/vList6"/>
    <dgm:cxn modelId="{CC734DFB-337B-274C-AA7C-41AD503BD753}" type="presParOf" srcId="{A9535922-BE52-C84E-A461-2AE881B22823}" destId="{372C2090-7F39-9241-8B66-269E4C1AF0B3}" srcOrd="4" destOrd="0" presId="urn:microsoft.com/office/officeart/2005/8/layout/vList6"/>
    <dgm:cxn modelId="{1FB3EA2F-5C77-8F45-A4E0-0986CEE3009A}" type="presParOf" srcId="{372C2090-7F39-9241-8B66-269E4C1AF0B3}" destId="{DEF2FDB4-A9A4-414A-85CD-2AEBEAF4B3CF}" srcOrd="0" destOrd="0" presId="urn:microsoft.com/office/officeart/2005/8/layout/vList6"/>
    <dgm:cxn modelId="{E9FB6E67-9C17-AC47-9277-060533E8BF38}" type="presParOf" srcId="{372C2090-7F39-9241-8B66-269E4C1AF0B3}" destId="{E59227CE-0E11-834D-B6A1-2B1B8D64959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t>The experiment is played back through </a:t>
          </a:r>
          <a:r>
            <a:rPr lang="en-US" sz="3100" kern="1200" dirty="0" err="1" smtClean="0"/>
            <a:t>GNURadio</a:t>
          </a:r>
          <a:r>
            <a:rPr lang="en-US" sz="3100" kern="1200" dirty="0" smtClean="0"/>
            <a:t> but with the filter turned on</a:t>
          </a:r>
          <a:endParaRPr lang="en-US" sz="3100" kern="1200" dirty="0"/>
        </a:p>
      </dsp:txBody>
      <dsp:txXfrm>
        <a:off x="1661216" y="3191885"/>
        <a:ext cx="5275000" cy="16844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29BA-C2E7-AA4A-8B0C-6571E31E24C1}">
      <dsp:nvSpPr>
        <dsp:cNvPr id="0" name=""/>
        <dsp:cNvSpPr/>
      </dsp:nvSpPr>
      <dsp:spPr>
        <a:xfrm>
          <a:off x="2489981" y="0"/>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4A7AC0-9AFE-DC4E-AAA2-B025DDC78A34}">
      <dsp:nvSpPr>
        <dsp:cNvPr id="0" name=""/>
        <dsp:cNvSpPr/>
      </dsp:nvSpPr>
      <dsp:spPr>
        <a:xfrm>
          <a:off x="0" y="0"/>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Dual 14-bit ADC</a:t>
          </a:r>
          <a:endParaRPr lang="en-US" sz="2600" kern="1200" dirty="0"/>
        </a:p>
      </dsp:txBody>
      <dsp:txXfrm>
        <a:off x="65205" y="65205"/>
        <a:ext cx="2359571" cy="1205328"/>
      </dsp:txXfrm>
    </dsp:sp>
    <dsp:sp modelId="{0A913507-754C-F748-901F-7158062E8ACA}">
      <dsp:nvSpPr>
        <dsp:cNvPr id="0" name=""/>
        <dsp:cNvSpPr/>
      </dsp:nvSpPr>
      <dsp:spPr>
        <a:xfrm>
          <a:off x="2489981" y="1469312"/>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287B1A-288E-F548-B660-6F0DEAF9F1D5}">
      <dsp:nvSpPr>
        <dsp:cNvPr id="0" name=""/>
        <dsp:cNvSpPr/>
      </dsp:nvSpPr>
      <dsp:spPr>
        <a:xfrm>
          <a:off x="0" y="1469312"/>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25 MHz bandwidth per channel</a:t>
          </a:r>
          <a:endParaRPr lang="en-US" sz="2600" kern="1200" dirty="0"/>
        </a:p>
      </dsp:txBody>
      <dsp:txXfrm>
        <a:off x="65205" y="1534517"/>
        <a:ext cx="2359571" cy="1205328"/>
      </dsp:txXfrm>
    </dsp:sp>
    <dsp:sp modelId="{E59227CE-0E11-834D-B6A1-2B1B8D649595}">
      <dsp:nvSpPr>
        <dsp:cNvPr id="0" name=""/>
        <dsp:cNvSpPr/>
      </dsp:nvSpPr>
      <dsp:spPr>
        <a:xfrm>
          <a:off x="2489981" y="2938624"/>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F2FDB4-A9A4-414A-85CD-2AEBEAF4B3CF}">
      <dsp:nvSpPr>
        <dsp:cNvPr id="0" name=""/>
        <dsp:cNvSpPr/>
      </dsp:nvSpPr>
      <dsp:spPr>
        <a:xfrm>
          <a:off x="0" y="2938624"/>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Modular daughter-board system</a:t>
          </a:r>
          <a:endParaRPr lang="en-US" sz="2600" kern="1200" dirty="0"/>
        </a:p>
      </dsp:txBody>
      <dsp:txXfrm>
        <a:off x="65205" y="3003829"/>
        <a:ext cx="2359571" cy="1205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43</a:t>
            </a:fld>
            <a:endParaRPr lang="en-US"/>
          </a:p>
        </p:txBody>
      </p:sp>
    </p:spTree>
    <p:extLst>
      <p:ext uri="{BB962C8B-B14F-4D97-AF65-F5344CB8AC3E}">
        <p14:creationId xmlns:p14="http://schemas.microsoft.com/office/powerpoint/2010/main" val="189148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44</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Hybrid = Digitizes some part of the signal,</a:t>
            </a:r>
            <a:r>
              <a:rPr lang="en-US" sz="1200" i="0" kern="1200" baseline="0" dirty="0" smtClean="0">
                <a:solidFill>
                  <a:schemeClr val="tx1"/>
                </a:solidFill>
                <a:effectLst/>
                <a:latin typeface="+mn-lt"/>
                <a:ea typeface="+mn-ea"/>
                <a:cs typeface="+mn-cs"/>
              </a:rPr>
              <a:t> usually with an ADC and after the </a:t>
            </a:r>
            <a:r>
              <a:rPr lang="en-US" sz="1200" i="0" kern="1200" baseline="0" smtClean="0">
                <a:solidFill>
                  <a:schemeClr val="tx1"/>
                </a:solidFill>
                <a:effectLst/>
                <a:latin typeface="+mn-lt"/>
                <a:ea typeface="+mn-ea"/>
                <a:cs typeface="+mn-cs"/>
              </a:rPr>
              <a:t>square-law detector</a:t>
            </a:r>
          </a:p>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maintained, he still answers questions about using radiometers with</a:t>
            </a:r>
            <a:r>
              <a:rPr lang="en-US" sz="1200" i="0" kern="1200" baseline="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SBRAC has successfully used this configuration to obtain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It was this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that was used in this thesis.</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In 2013, the University of Illinois and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 built a software defined radio based radiometer to listen to emissions from Jupiter. They custom built the hardware portion of their software defined radio using an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Analog Devices analog to digital</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converter (AD9460) and a Xilinx (Spartan-3E-500) FPGA.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They also implemented a RF front end to filter and amplify the incoming RF signal.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side of their radiometer was composed of: 1)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for low-level communications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with their software defined radio and, 2) Python script and </a:t>
            </a:r>
            <a:r>
              <a:rPr lang="en-US" sz="1200" i="0" kern="1200" dirty="0" err="1" smtClean="0">
                <a:solidFill>
                  <a:schemeClr val="tx1"/>
                </a:solidFill>
                <a:effectLst/>
                <a:latin typeface="+mn-lt"/>
                <a:ea typeface="+mn-ea"/>
                <a:cs typeface="+mn-cs"/>
              </a:rPr>
              <a:t>WxGUI</a:t>
            </a:r>
            <a:r>
              <a:rPr lang="en-US" sz="1200" i="0" kern="1200" dirty="0" smtClean="0">
                <a:solidFill>
                  <a:schemeClr val="tx1"/>
                </a:solidFill>
                <a:effectLst/>
                <a:latin typeface="+mn-lt"/>
                <a:ea typeface="+mn-ea"/>
                <a:cs typeface="+mn-cs"/>
              </a:rPr>
              <a:t> to implement a higher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level user interface. The students reported that their SDR based radiometer worked well at 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low price point. One aspect that differentiates the work in the thesis from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University’s work is that they build their own custom hardware for their software defined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while in this work off the shelf components were used with an aim of making radiometers more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wildly accessible to the research community.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radiometer is a device designed to measure thermal electromagnetic emission by a material media.  This electromagnetic emission is the thermal noise of the object and can be correlated to the physical temperature of the object.</a:t>
            </a:r>
          </a:p>
          <a:p>
            <a:endParaRPr lang="en-US" dirty="0" smtClean="0"/>
          </a:p>
          <a:p>
            <a:r>
              <a:rPr lang="en-US" dirty="0" smtClean="0"/>
              <a:t>An ideal radiometer would only measure this noise temperature.  However, a real radiometer has additional noise added.</a:t>
            </a:r>
          </a:p>
          <a:p>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a:t>
            </a:r>
            <a:r>
              <a:rPr lang="en-US" sz="1200" i="0" kern="1200" dirty="0" smtClean="0">
                <a:solidFill>
                  <a:schemeClr val="tx1"/>
                </a:solidFill>
                <a:effectLst/>
                <a:latin typeface="+mn-lt"/>
                <a:ea typeface="+mn-ea"/>
                <a:cs typeface="+mn-cs"/>
              </a:rPr>
              <a:t>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3.jpg"/><Relationship Id="rId9"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1" Type="http://schemas.openxmlformats.org/officeDocument/2006/relationships/diagramColors" Target="../diagrams/colors9.xml"/><Relationship Id="rId12" Type="http://schemas.microsoft.com/office/2007/relationships/diagramDrawing" Target="../diagrams/drawing9.xml"/><Relationship Id="rId13" Type="http://schemas.openxmlformats.org/officeDocument/2006/relationships/diagramData" Target="../diagrams/data10.xml"/><Relationship Id="rId14" Type="http://schemas.openxmlformats.org/officeDocument/2006/relationships/diagramLayout" Target="../diagrams/layout10.xml"/><Relationship Id="rId15" Type="http://schemas.openxmlformats.org/officeDocument/2006/relationships/diagramQuickStyle" Target="../diagrams/quickStyle10.xml"/><Relationship Id="rId16" Type="http://schemas.openxmlformats.org/officeDocument/2006/relationships/diagramColors" Target="../diagrams/colors10.xml"/><Relationship Id="rId1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8" Type="http://schemas.openxmlformats.org/officeDocument/2006/relationships/diagramData" Target="../diagrams/data9.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diagramData" Target="../diagrams/data12.xml"/><Relationship Id="rId8" Type="http://schemas.openxmlformats.org/officeDocument/2006/relationships/diagramLayout" Target="../diagrams/layout12.xml"/><Relationship Id="rId9" Type="http://schemas.openxmlformats.org/officeDocument/2006/relationships/diagramQuickStyle" Target="../diagrams/quickStyle12.xml"/><Relationship Id="rId10" Type="http://schemas.openxmlformats.org/officeDocument/2006/relationships/diagramColors" Target="../diagrams/colors12.xml"/><Relationship Id="rId11"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diagramData" Target="../diagrams/data11.xml"/></Relationships>
</file>

<file path=ppt/slides/_rels/slide29.xml.rels><?xml version="1.0" encoding="UTF-8" standalone="yes"?>
<Relationships xmlns="http://schemas.openxmlformats.org/package/2006/relationships"><Relationship Id="rId11" Type="http://schemas.microsoft.com/office/2007/relationships/diagramDrawing" Target="../diagrams/drawing14.xml"/><Relationship Id="rId12" Type="http://schemas.openxmlformats.org/officeDocument/2006/relationships/diagramData" Target="../diagrams/data15.xml"/><Relationship Id="rId13" Type="http://schemas.openxmlformats.org/officeDocument/2006/relationships/diagramLayout" Target="../diagrams/layout15.xml"/><Relationship Id="rId14" Type="http://schemas.openxmlformats.org/officeDocument/2006/relationships/diagramQuickStyle" Target="../diagrams/quickStyle15.xml"/><Relationship Id="rId15" Type="http://schemas.openxmlformats.org/officeDocument/2006/relationships/diagramColors" Target="../diagrams/colors15.xml"/><Relationship Id="rId16"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diagramData" Target="../diagrams/data13.xml"/><Relationship Id="rId3" Type="http://schemas.openxmlformats.org/officeDocument/2006/relationships/diagramLayout" Target="../diagrams/layout13.xml"/><Relationship Id="rId4" Type="http://schemas.openxmlformats.org/officeDocument/2006/relationships/diagramQuickStyle" Target="../diagrams/quickStyle13.xml"/><Relationship Id="rId5" Type="http://schemas.openxmlformats.org/officeDocument/2006/relationships/diagramColors" Target="../diagrams/colors13.xml"/><Relationship Id="rId6" Type="http://schemas.microsoft.com/office/2007/relationships/diagramDrawing" Target="../diagrams/drawing13.xml"/><Relationship Id="rId7" Type="http://schemas.openxmlformats.org/officeDocument/2006/relationships/diagramData" Target="../diagrams/data14.xml"/><Relationship Id="rId8" Type="http://schemas.openxmlformats.org/officeDocument/2006/relationships/diagramLayout" Target="../diagrams/layout14.xml"/><Relationship Id="rId9" Type="http://schemas.openxmlformats.org/officeDocument/2006/relationships/diagramQuickStyle" Target="../diagrams/quickStyle14.xml"/><Relationship Id="rId10" Type="http://schemas.openxmlformats.org/officeDocument/2006/relationships/diagramColors" Target="../diagrams/colors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a:t/>
            </a:r>
            <a:br>
              <a:rPr lang="en-US" sz="2400" dirty="0"/>
            </a:br>
            <a:endParaRPr lang="en-US" sz="2400" dirty="0" smtClean="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8" name="TextBox 7"/>
          <p:cNvSpPr txBox="1"/>
          <p:nvPr/>
        </p:nvSpPr>
        <p:spPr>
          <a:xfrm>
            <a:off x="867507" y="1172308"/>
            <a:ext cx="9026769" cy="2031325"/>
          </a:xfrm>
          <a:prstGeom prst="rect">
            <a:avLst/>
          </a:prstGeom>
          <a:noFill/>
        </p:spPr>
        <p:txBody>
          <a:bodyPr wrap="square" rtlCol="0">
            <a:spAutoFit/>
          </a:bodyPr>
          <a:lstStyle/>
          <a:p>
            <a:r>
              <a:rPr lang="en-US" dirty="0" smtClean="0"/>
              <a:t>Power measurement</a:t>
            </a:r>
          </a:p>
          <a:p>
            <a:endParaRPr lang="en-US" dirty="0"/>
          </a:p>
          <a:p>
            <a:r>
              <a:rPr lang="en-US" dirty="0" smtClean="0"/>
              <a:t>The key to the performance of a radiometer is to minimize noise generated internally while amplifying the noise generated from the source.</a:t>
            </a:r>
          </a:p>
          <a:p>
            <a:endParaRPr lang="en-US" dirty="0"/>
          </a:p>
          <a:p>
            <a:pPr marL="285750" indent="-285750">
              <a:buFont typeface="Arial" charset="0"/>
              <a:buChar char="•"/>
            </a:pPr>
            <a:r>
              <a:rPr lang="en-US" dirty="0" smtClean="0"/>
              <a:t>Low Noise Amplifiers (LNAs)</a:t>
            </a:r>
          </a:p>
          <a:p>
            <a:pPr marL="285750" indent="-285750">
              <a:buFont typeface="Arial" charset="0"/>
              <a:buChar char="•"/>
            </a:pPr>
            <a:endParaRPr lang="en-US"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575" t="37569" r="27479" b="-25"/>
          <a:stretch/>
        </p:blipFill>
        <p:spPr>
          <a:xfrm>
            <a:off x="8361811" y="2619524"/>
            <a:ext cx="3291577" cy="3266544"/>
          </a:xfrm>
          <a:prstGeom prst="rect">
            <a:avLst/>
          </a:prstGeom>
        </p:spPr>
      </p:pic>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4" name="TextBox 3"/>
          <p:cNvSpPr txBox="1"/>
          <p:nvPr/>
        </p:nvSpPr>
        <p:spPr>
          <a:xfrm>
            <a:off x="717453" y="1111348"/>
            <a:ext cx="2833789" cy="369332"/>
          </a:xfrm>
          <a:prstGeom prst="rect">
            <a:avLst/>
          </a:prstGeom>
          <a:noFill/>
        </p:spPr>
        <p:txBody>
          <a:bodyPr wrap="none" rtlCol="0">
            <a:spAutoFit/>
          </a:bodyPr>
          <a:lstStyle/>
          <a:p>
            <a:r>
              <a:rPr lang="en-US" smtClean="0"/>
              <a:t>Compensating for stability</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296" y="1111348"/>
            <a:ext cx="4208082" cy="3085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032" y="4381543"/>
            <a:ext cx="5849704" cy="2194271"/>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6" name="TextBox 5"/>
          <p:cNvSpPr txBox="1"/>
          <p:nvPr/>
        </p:nvSpPr>
        <p:spPr>
          <a:xfrm>
            <a:off x="832338" y="1148861"/>
            <a:ext cx="7491046" cy="923330"/>
          </a:xfrm>
          <a:prstGeom prst="rect">
            <a:avLst/>
          </a:prstGeom>
          <a:noFill/>
        </p:spPr>
        <p:txBody>
          <a:bodyPr wrap="square" rtlCol="0">
            <a:spAutoFit/>
          </a:bodyPr>
          <a:lstStyle/>
          <a:p>
            <a:r>
              <a:rPr lang="en-US" dirty="0" smtClean="0"/>
              <a:t>A software defined radio is a device that digitizes a received RF signal as soon as possible, and processes the digital representation of the signal using digital </a:t>
            </a:r>
            <a:r>
              <a:rPr lang="en-US" smtClean="0"/>
              <a:t>signal processing</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292231"/>
            <a:ext cx="10896600" cy="3251200"/>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504092" y="1219200"/>
            <a:ext cx="2092945" cy="646331"/>
          </a:xfrm>
          <a:prstGeom prst="rect">
            <a:avLst/>
          </a:prstGeom>
          <a:noFill/>
        </p:spPr>
        <p:txBody>
          <a:bodyPr wrap="none" rtlCol="0">
            <a:spAutoFit/>
          </a:bodyPr>
          <a:lstStyle/>
          <a:p>
            <a:r>
              <a:rPr lang="en-US" smtClean="0"/>
              <a:t>Hardware Platform</a:t>
            </a:r>
          </a:p>
          <a:p>
            <a:endParaRPr lang="en-US" dirty="0"/>
          </a:p>
        </p:txBody>
      </p:sp>
      <p:graphicFrame>
        <p:nvGraphicFramePr>
          <p:cNvPr id="6" name="Diagram 5"/>
          <p:cNvGraphicFramePr/>
          <p:nvPr>
            <p:extLst>
              <p:ext uri="{D42A27DB-BD31-4B8C-83A1-F6EECF244321}">
                <p14:modId xmlns:p14="http://schemas.microsoft.com/office/powerpoint/2010/main" val="668506300"/>
              </p:ext>
            </p:extLst>
          </p:nvPr>
        </p:nvGraphicFramePr>
        <p:xfrm>
          <a:off x="504092" y="1865531"/>
          <a:ext cx="6224954" cy="427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3491" y="1865531"/>
            <a:ext cx="3134109" cy="2581031"/>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046" y="4269153"/>
            <a:ext cx="2868326" cy="2362151"/>
          </a:xfrm>
          <a:prstGeom prst="rect">
            <a:avLst/>
          </a:prstGeom>
        </p:spPr>
      </p:pic>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1519311" y="1674055"/>
            <a:ext cx="8222507" cy="369332"/>
          </a:xfrm>
          <a:prstGeom prst="rect">
            <a:avLst/>
          </a:prstGeom>
          <a:noFill/>
        </p:spPr>
        <p:txBody>
          <a:bodyPr wrap="none" rtlCol="0">
            <a:spAutoFit/>
          </a:bodyPr>
          <a:lstStyle/>
          <a:p>
            <a:r>
              <a:rPr lang="en-US" dirty="0" err="1" smtClean="0"/>
              <a:t>GNURadio</a:t>
            </a:r>
            <a:r>
              <a:rPr lang="en-US" dirty="0" smtClean="0"/>
              <a:t> was selected to develop the software for the total power radiometer</a:t>
            </a:r>
            <a:endParaRPr lang="en-US" dirty="0"/>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3136006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101600" y="914400"/>
            <a:ext cx="11785600" cy="2042809"/>
          </a:xfrm>
        </p:spPr>
        <p:txBody>
          <a:bodyPr>
            <a:normAutofit/>
          </a:bodyPr>
          <a:lstStyle/>
          <a:p>
            <a:pPr marL="0" indent="0" algn="ctr">
              <a:buNone/>
            </a:pPr>
            <a:r>
              <a:rPr lang="en-US" sz="2400" dirty="0" smtClean="0"/>
              <a:t>Three areas of related works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308324"/>
          </a:xfrm>
          <a:prstGeom prst="rect">
            <a:avLst/>
          </a:prstGeom>
          <a:noFill/>
        </p:spPr>
        <p:txBody>
          <a:bodyPr wrap="square" rtlCol="0">
            <a:spAutoFit/>
          </a:bodyPr>
          <a:lstStyle/>
          <a:p>
            <a:r>
              <a:rPr lang="en-US" dirty="0" smtClean="0"/>
              <a:t>There are six stages common to all radiometers:</a:t>
            </a:r>
          </a:p>
          <a:p>
            <a:endParaRPr lang="en-US" dirty="0" smtClean="0"/>
          </a:p>
          <a:p>
            <a:pPr marL="342900" indent="-342900">
              <a:buFont typeface="+mj-lt"/>
              <a:buAutoNum type="arabicPeriod"/>
            </a:pPr>
            <a:r>
              <a:rPr lang="en-US" dirty="0" smtClean="0"/>
              <a:t>Source</a:t>
            </a:r>
          </a:p>
          <a:p>
            <a:pPr marL="342900" indent="-342900">
              <a:buFont typeface="+mj-lt"/>
              <a:buAutoNum type="arabicPeriod"/>
            </a:pPr>
            <a:r>
              <a:rPr lang="en-US" dirty="0" smtClean="0"/>
              <a:t>Bandwidth</a:t>
            </a:r>
          </a:p>
          <a:p>
            <a:pPr marL="342900" indent="-342900">
              <a:buFont typeface="+mj-lt"/>
              <a:buAutoNum type="arabicPeriod"/>
            </a:pPr>
            <a:r>
              <a:rPr lang="en-US" dirty="0" smtClean="0"/>
              <a:t>Amplification</a:t>
            </a:r>
          </a:p>
          <a:p>
            <a:pPr marL="342900" indent="-342900">
              <a:buFont typeface="+mj-lt"/>
              <a:buAutoNum type="arabicPeriod"/>
            </a:pPr>
            <a:r>
              <a:rPr lang="en-US" dirty="0" smtClean="0"/>
              <a:t>Power detection</a:t>
            </a:r>
          </a:p>
          <a:p>
            <a:pPr marL="342900" indent="-342900">
              <a:buFont typeface="+mj-lt"/>
              <a:buAutoNum type="arabicPeriod"/>
            </a:pPr>
            <a:r>
              <a:rPr lang="en-US" dirty="0" smtClean="0"/>
              <a:t>Data smoothing</a:t>
            </a:r>
          </a:p>
          <a:p>
            <a:pPr marL="342900" indent="-342900">
              <a:buFont typeface="+mj-lt"/>
              <a:buAutoNum type="arabicPeriod"/>
            </a:pPr>
            <a:r>
              <a:rPr lang="en-US" dirty="0" smtClean="0"/>
              <a:t>Output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163455"/>
            <a:ext cx="12192000" cy="3694545"/>
          </a:xfrm>
          <a:prstGeom prst="rect">
            <a:avLst/>
          </a:prstGeom>
        </p:spPr>
      </p:pic>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1150</TotalTime>
  <Words>3166</Words>
  <Application>Microsoft Macintosh PowerPoint</Application>
  <PresentationFormat>Widescreen</PresentationFormat>
  <Paragraphs>519</Paragraphs>
  <Slides>49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Calibri</vt:lpstr>
      <vt:lpstr>Cambria Math</vt:lpstr>
      <vt:lpstr>Tahoma</vt:lpstr>
      <vt:lpstr>Wingdings</vt:lpstr>
      <vt:lpstr>Arial</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Related Works</vt:lpstr>
      <vt:lpstr>Related Works</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85</cp:revision>
  <dcterms:created xsi:type="dcterms:W3CDTF">2015-04-18T00:15:03Z</dcterms:created>
  <dcterms:modified xsi:type="dcterms:W3CDTF">2015-12-17T02:03:01Z</dcterms:modified>
</cp:coreProperties>
</file>